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24" r:id="rId3"/>
    <p:sldId id="423" r:id="rId4"/>
    <p:sldId id="274" r:id="rId5"/>
    <p:sldId id="294" r:id="rId6"/>
    <p:sldId id="261" r:id="rId7"/>
    <p:sldId id="278" r:id="rId8"/>
    <p:sldId id="422" r:id="rId9"/>
    <p:sldId id="264" r:id="rId10"/>
    <p:sldId id="265" r:id="rId11"/>
    <p:sldId id="270" r:id="rId12"/>
    <p:sldId id="266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gkfmJZtisHYvtiESfJkn/abc8M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C8723-DF7D-7A42-9768-168C03C151A4}" v="4" dt="2026-05-04T14:44:43.480"/>
  </p1510:revLst>
</p1510:revInfo>
</file>

<file path=ppt/tableStyles.xml><?xml version="1.0" encoding="utf-8"?>
<a:tblStyleLst xmlns:a="http://schemas.openxmlformats.org/drawingml/2006/main" def="{A7E1B6F2-E942-446E-AE8E-0A45F1F24342}">
  <a:tblStyle styleId="{A7E1B6F2-E942-446E-AE8E-0A45F1F24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C4A40A-7CA9-4A87-B606-F7668E6E3FB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5" autoAdjust="0"/>
    <p:restoredTop sz="94056" autoAdjust="0"/>
  </p:normalViewPr>
  <p:slideViewPr>
    <p:cSldViewPr snapToGrid="0">
      <p:cViewPr varScale="1">
        <p:scale>
          <a:sx n="109" d="100"/>
          <a:sy n="109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Zamora" userId="4132e2bed5e3fef6" providerId="LiveId" clId="{C9D0CC83-E83B-5E9A-BC23-60C47B0A3D9E}"/>
    <pc:docChg chg="undo custSel addSld delSld modSld sldOrd">
      <pc:chgData name="Julio Zamora" userId="4132e2bed5e3fef6" providerId="LiveId" clId="{C9D0CC83-E83B-5E9A-BC23-60C47B0A3D9E}" dt="2026-05-04T14:57:51.689" v="54" actId="20578"/>
      <pc:docMkLst>
        <pc:docMk/>
      </pc:docMkLst>
      <pc:sldChg chg="ord">
        <pc:chgData name="Julio Zamora" userId="4132e2bed5e3fef6" providerId="LiveId" clId="{C9D0CC83-E83B-5E9A-BC23-60C47B0A3D9E}" dt="2026-05-04T14:57:51.689" v="54" actId="20578"/>
        <pc:sldMkLst>
          <pc:docMk/>
          <pc:sldMk cId="4164870929" sldId="274"/>
        </pc:sldMkLst>
      </pc:sldChg>
      <pc:sldChg chg="del">
        <pc:chgData name="Julio Zamora" userId="4132e2bed5e3fef6" providerId="LiveId" clId="{C9D0CC83-E83B-5E9A-BC23-60C47B0A3D9E}" dt="2026-05-04T14:57:34.845" v="51" actId="2696"/>
        <pc:sldMkLst>
          <pc:docMk/>
          <pc:sldMk cId="2505161980" sldId="293"/>
        </pc:sldMkLst>
      </pc:sldChg>
      <pc:sldChg chg="addSp delSp modSp add mod ord">
        <pc:chgData name="Julio Zamora" userId="4132e2bed5e3fef6" providerId="LiveId" clId="{C9D0CC83-E83B-5E9A-BC23-60C47B0A3D9E}" dt="2026-05-04T14:57:46.130" v="53" actId="20578"/>
        <pc:sldMkLst>
          <pc:docMk/>
          <pc:sldMk cId="3017842327" sldId="423"/>
        </pc:sldMkLst>
        <pc:spChg chg="add del">
          <ac:chgData name="Julio Zamora" userId="4132e2bed5e3fef6" providerId="LiveId" clId="{C9D0CC83-E83B-5E9A-BC23-60C47B0A3D9E}" dt="2026-05-04T14:28:51.659" v="31" actId="22"/>
          <ac:spMkLst>
            <pc:docMk/>
            <pc:sldMk cId="3017842327" sldId="423"/>
            <ac:spMk id="8" creationId="{641940A3-DA4B-A5CE-E601-C492CADED173}"/>
          </ac:spMkLst>
        </pc:spChg>
        <pc:graphicFrameChg chg="add del mod">
          <ac:chgData name="Julio Zamora" userId="4132e2bed5e3fef6" providerId="LiveId" clId="{C9D0CC83-E83B-5E9A-BC23-60C47B0A3D9E}" dt="2026-05-04T14:44:42.292" v="34" actId="478"/>
          <ac:graphicFrameMkLst>
            <pc:docMk/>
            <pc:sldMk cId="3017842327" sldId="423"/>
            <ac:graphicFrameMk id="9" creationId="{1D19EF06-611D-39A5-7CF1-A14E7A7CDBE6}"/>
          </ac:graphicFrameMkLst>
        </pc:graphicFrameChg>
        <pc:graphicFrameChg chg="add mod modGraphic">
          <ac:chgData name="Julio Zamora" userId="4132e2bed5e3fef6" providerId="LiveId" clId="{C9D0CC83-E83B-5E9A-BC23-60C47B0A3D9E}" dt="2026-05-04T14:45:41.043" v="50" actId="14734"/>
          <ac:graphicFrameMkLst>
            <pc:docMk/>
            <pc:sldMk cId="3017842327" sldId="423"/>
            <ac:graphicFrameMk id="10" creationId="{50732553-AF6B-E435-C84F-D72140042CAB}"/>
          </ac:graphicFrameMkLst>
        </pc:graphicFrameChg>
        <pc:picChg chg="add mod">
          <ac:chgData name="Julio Zamora" userId="4132e2bed5e3fef6" providerId="LiveId" clId="{C9D0CC83-E83B-5E9A-BC23-60C47B0A3D9E}" dt="2026-05-04T14:06:19.010" v="29" actId="1076"/>
          <ac:picMkLst>
            <pc:docMk/>
            <pc:sldMk cId="3017842327" sldId="423"/>
            <ac:picMk id="3" creationId="{664A71D9-099A-83BB-0DDF-075063281334}"/>
          </ac:picMkLst>
        </pc:picChg>
        <pc:picChg chg="del">
          <ac:chgData name="Julio Zamora" userId="4132e2bed5e3fef6" providerId="LiveId" clId="{C9D0CC83-E83B-5E9A-BC23-60C47B0A3D9E}" dt="2026-05-04T13:51:14.720" v="1" actId="478"/>
          <ac:picMkLst>
            <pc:docMk/>
            <pc:sldMk cId="3017842327" sldId="423"/>
            <ac:picMk id="4" creationId="{75ECAB4A-4A0E-BBCF-5D4F-DA6009A775E2}"/>
          </ac:picMkLst>
        </pc:picChg>
        <pc:picChg chg="add del mod">
          <ac:chgData name="Julio Zamora" userId="4132e2bed5e3fef6" providerId="LiveId" clId="{C9D0CC83-E83B-5E9A-BC23-60C47B0A3D9E}" dt="2026-05-04T14:06:16.460" v="28" actId="478"/>
          <ac:picMkLst>
            <pc:docMk/>
            <pc:sldMk cId="3017842327" sldId="423"/>
            <ac:picMk id="6" creationId="{A4EEBCA9-CF2B-2996-C0B5-FADA4E95856C}"/>
          </ac:picMkLst>
        </pc:picChg>
        <pc:picChg chg="del">
          <ac:chgData name="Julio Zamora" userId="4132e2bed5e3fef6" providerId="LiveId" clId="{C9D0CC83-E83B-5E9A-BC23-60C47B0A3D9E}" dt="2026-05-04T13:51:17.376" v="2" actId="478"/>
          <ac:picMkLst>
            <pc:docMk/>
            <pc:sldMk cId="3017842327" sldId="423"/>
            <ac:picMk id="2050" creationId="{322DA61A-339F-1CE3-E955-02770B6A26A5}"/>
          </ac:picMkLst>
        </pc:picChg>
      </pc:sldChg>
      <pc:sldChg chg="addSp delSp modSp add mod ord">
        <pc:chgData name="Julio Zamora" userId="4132e2bed5e3fef6" providerId="LiveId" clId="{C9D0CC83-E83B-5E9A-BC23-60C47B0A3D9E}" dt="2026-05-04T14:57:44.600" v="52" actId="20578"/>
        <pc:sldMkLst>
          <pc:docMk/>
          <pc:sldMk cId="3601778922" sldId="424"/>
        </pc:sldMkLst>
        <pc:graphicFrameChg chg="add mod modGraphic">
          <ac:chgData name="Julio Zamora" userId="4132e2bed5e3fef6" providerId="LiveId" clId="{C9D0CC83-E83B-5E9A-BC23-60C47B0A3D9E}" dt="2026-05-04T14:45:31.018" v="48" actId="14734"/>
          <ac:graphicFrameMkLst>
            <pc:docMk/>
            <pc:sldMk cId="3601778922" sldId="424"/>
            <ac:graphicFrameMk id="2" creationId="{56E94E6A-4616-A923-5D69-0672751A9CC7}"/>
          </ac:graphicFrameMkLst>
        </pc:graphicFrameChg>
        <pc:picChg chg="del">
          <ac:chgData name="Julio Zamora" userId="4132e2bed5e3fef6" providerId="LiveId" clId="{C9D0CC83-E83B-5E9A-BC23-60C47B0A3D9E}" dt="2026-05-04T14:05:20.111" v="12" actId="478"/>
          <ac:picMkLst>
            <pc:docMk/>
            <pc:sldMk cId="3601778922" sldId="424"/>
            <ac:picMk id="3" creationId="{93908045-3072-6DAE-54B3-E7663AA239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08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B0458223-D207-EA00-1030-DD92BCAE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EFB029EE-4020-9FB0-AE93-B883AFDF9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A74A3DCE-F53C-CD9F-A2CD-05D839DBB4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1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9F45DEBF-C2D1-578C-DA53-772A25B3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CC640464-2A60-2D50-F235-545386240D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E4CCF30E-85CF-9132-E6B3-D1630FD875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49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3DFC033-E6A7-4CA4-9B8D-8715111FB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D5155871-7560-8568-5360-30D1699BE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80BBB0C0-1E85-489F-A8AB-C8EC15645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424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0102ACB-262B-01C6-2315-1BFB6E52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d62b20f2c_0_22:notes">
            <a:extLst>
              <a:ext uri="{FF2B5EF4-FFF2-40B4-BE49-F238E27FC236}">
                <a16:creationId xmlns:a16="http://schemas.microsoft.com/office/drawing/2014/main" id="{EC5F8E96-F33C-D687-4B48-19C882AF69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6d62b20f2c_0_22:notes">
            <a:extLst>
              <a:ext uri="{FF2B5EF4-FFF2-40B4-BE49-F238E27FC236}">
                <a16:creationId xmlns:a16="http://schemas.microsoft.com/office/drawing/2014/main" id="{B974529C-9B2F-4BD3-BDB6-6494960107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39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77A916-394C-B794-ECE9-8FDD07B5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F74B147-B69B-8944-1814-727CE33C9D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1F2A35A5-55B9-20FA-F82E-B21DBDCC5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F838A7A4-D48D-F536-81F6-871876F035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47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ulio.zamora@cucei.udg.mx" TargetMode="External"/><Relationship Id="rId4" Type="http://schemas.openxmlformats.org/officeDocument/2006/relationships/hyperlink" Target="mailto:mauricio.lopez@academicos.udg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975EF5-0980-7CCB-947F-46384713D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Google Shape;92;p1"/>
          <p:cNvSpPr txBox="1"/>
          <p:nvPr/>
        </p:nvSpPr>
        <p:spPr>
          <a:xfrm>
            <a:off x="1497953" y="1306228"/>
            <a:ext cx="892951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 y Perspectivas Climáticas para el mes de mayo 2026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048000" y="429355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de Astronomía y Meteorología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2914708" y="500542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Guadalajara, Jalisco, 4 de mayo de 2026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95" name="Google Shape;95;p1" descr="Texto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8089" y="96819"/>
            <a:ext cx="3241354" cy="6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nicio - Administración de la Formación Docente"/>
          <p:cNvPicPr preferRelativeResize="0"/>
          <p:nvPr/>
        </p:nvPicPr>
        <p:blipFill rotWithShape="1">
          <a:blip r:embed="rId5">
            <a:alphaModFix/>
          </a:blip>
          <a:srcRect l="7673"/>
          <a:stretch/>
        </p:blipFill>
        <p:spPr>
          <a:xfrm>
            <a:off x="9787956" y="853268"/>
            <a:ext cx="1812182" cy="81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1;p1" descr="Universidad de Guadalajara - Acceso a MATLAB para todos los usuarios -  MATLAB &amp; Simulink">
            <a:extLst>
              <a:ext uri="{FF2B5EF4-FFF2-40B4-BE49-F238E27FC236}">
                <a16:creationId xmlns:a16="http://schemas.microsoft.com/office/drawing/2014/main" id="{84EADB50-D7DA-5342-74A2-A062651BD4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57" y="-2298"/>
            <a:ext cx="3010840" cy="110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329553" y="215614"/>
            <a:ext cx="106983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Temperatura Mayo</a:t>
            </a:r>
            <a:endParaRPr dirty="0"/>
          </a:p>
        </p:txBody>
      </p:sp>
      <p:sp>
        <p:nvSpPr>
          <p:cNvPr id="176" name="Google Shape;176;p7"/>
          <p:cNvSpPr/>
          <p:nvPr/>
        </p:nvSpPr>
        <p:spPr>
          <a:xfrm>
            <a:off x="711200" y="1386536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10687396" y="3616917"/>
            <a:ext cx="1504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(2018)</a:t>
            </a:r>
            <a:endParaRPr/>
          </a:p>
        </p:txBody>
      </p:sp>
      <p:sp>
        <p:nvSpPr>
          <p:cNvPr id="181" name="Google Shape;181;p7"/>
          <p:cNvSpPr txBox="1"/>
          <p:nvPr/>
        </p:nvSpPr>
        <p:spPr>
          <a:xfrm>
            <a:off x="10897985" y="6511581"/>
            <a:ext cx="1504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SMN (2022)</a:t>
            </a:r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6A5C7DF-8DE3-D527-6330-222764B8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3" y="849123"/>
            <a:ext cx="7460370" cy="59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3B104B-8B1F-73F4-5ECA-78A126F7E85E}"/>
              </a:ext>
            </a:extLst>
          </p:cNvPr>
          <p:cNvSpPr/>
          <p:nvPr/>
        </p:nvSpPr>
        <p:spPr>
          <a:xfrm>
            <a:off x="3860800" y="873897"/>
            <a:ext cx="3127829" cy="28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AA8FA-4D42-67A0-3BBE-C42D3CB7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3" y="18255"/>
            <a:ext cx="10515600" cy="1325563"/>
          </a:xfrm>
        </p:spPr>
        <p:txBody>
          <a:bodyPr/>
          <a:lstStyle/>
          <a:p>
            <a:r>
              <a:rPr lang="es-MX" dirty="0"/>
              <a:t>Recomendaciones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4A93C5-1FAF-D528-C135-6E87F172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329" y="1131970"/>
            <a:ext cx="10819342" cy="4833145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Mayo es el mes más cálido del año; Índice U.V muy alto e incluso extremo de 11:00 am a 5:00 pm.</a:t>
            </a:r>
          </a:p>
          <a:p>
            <a:pPr algn="just"/>
            <a:r>
              <a:rPr lang="es-MX" sz="2000" dirty="0"/>
              <a:t>Mantenerse hidratado, evitar exponerse de manera directa a la radiación solar, utilizar protección (bloqueador, sombrero, manga larga).</a:t>
            </a:r>
          </a:p>
          <a:p>
            <a:pPr algn="just"/>
            <a:r>
              <a:rPr lang="es-MX" sz="2000" dirty="0"/>
              <a:t>Estar atento a las alertas de Radar Doppler y pronósticos diarios.</a:t>
            </a:r>
          </a:p>
        </p:txBody>
      </p:sp>
      <p:pic>
        <p:nvPicPr>
          <p:cNvPr id="4" name="Google Shape;173;p7" descr="Logos IAM | Instituto de Astronomía y Meteorología">
            <a:extLst>
              <a:ext uri="{FF2B5EF4-FFF2-40B4-BE49-F238E27FC236}">
                <a16:creationId xmlns:a16="http://schemas.microsoft.com/office/drawing/2014/main" id="{8CBAAB30-B7DF-E447-38D0-CCA9C16072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5E7B33-AF93-0806-9C46-E3824665F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36" y="6332924"/>
            <a:ext cx="4053099" cy="197069"/>
          </a:xfrm>
          <a:prstGeom prst="rect">
            <a:avLst/>
          </a:prstGeom>
        </p:spPr>
      </p:pic>
      <p:pic>
        <p:nvPicPr>
          <p:cNvPr id="10" name="Imagen 9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4DF7BEAE-2E2B-8357-C5EF-3D2B8462E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45086"/>
            <a:ext cx="5801958" cy="3142575"/>
          </a:xfrm>
          <a:prstGeom prst="rect">
            <a:avLst/>
          </a:prstGeom>
        </p:spPr>
      </p:pic>
      <p:pic>
        <p:nvPicPr>
          <p:cNvPr id="5" name="2026-03-24 13-25-49">
            <a:hlinkClick r:id="" action="ppaction://media"/>
            <a:extLst>
              <a:ext uri="{FF2B5EF4-FFF2-40B4-BE49-F238E27FC236}">
                <a16:creationId xmlns:a16="http://schemas.microsoft.com/office/drawing/2014/main" id="{51BD26DB-79E1-2118-5B07-DE1C003D5C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041" y="3047767"/>
            <a:ext cx="5480672" cy="30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DE52EE-CA82-DF4B-4F9B-EEB5C153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8" name="Google Shape;188;p8"/>
          <p:cNvSpPr txBox="1"/>
          <p:nvPr/>
        </p:nvSpPr>
        <p:spPr>
          <a:xfrm>
            <a:off x="8033852" y="2432363"/>
            <a:ext cx="43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información con acción salvan vidas</a:t>
            </a:r>
            <a:endParaRPr dirty="0"/>
          </a:p>
        </p:txBody>
      </p:sp>
      <p:sp>
        <p:nvSpPr>
          <p:cNvPr id="189" name="Google Shape;189;p8"/>
          <p:cNvSpPr txBox="1"/>
          <p:nvPr/>
        </p:nvSpPr>
        <p:spPr>
          <a:xfrm>
            <a:off x="156540" y="1505416"/>
            <a:ext cx="4614334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Mauricio López Reyes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mauricio.lopez@academicos.udg.mx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M.C. Julio Zamora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julio.zamora@cucei.udg.mx</a:t>
            </a: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Geog. Carlos Román 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geogcarlosroman@gmail.com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8" descr="Texto&#10;&#10;El contenido generado por IA puede ser incorrect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4753" y="-36254"/>
            <a:ext cx="4427247" cy="10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 descr="Inicio - Administración de la Formación Docente"/>
          <p:cNvPicPr preferRelativeResize="0"/>
          <p:nvPr/>
        </p:nvPicPr>
        <p:blipFill rotWithShape="1">
          <a:blip r:embed="rId7">
            <a:alphaModFix/>
          </a:blip>
          <a:srcRect l="7673"/>
          <a:stretch/>
        </p:blipFill>
        <p:spPr>
          <a:xfrm>
            <a:off x="9541748" y="1142847"/>
            <a:ext cx="1945577" cy="84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1;p1" descr="Universidad de Guadalajara - Acceso a MATLAB para todos los usuarios -  MATLAB &amp; Simulink">
            <a:extLst>
              <a:ext uri="{FF2B5EF4-FFF2-40B4-BE49-F238E27FC236}">
                <a16:creationId xmlns:a16="http://schemas.microsoft.com/office/drawing/2014/main" id="{C318C396-6E02-96EF-279F-2D3C9512DC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57" y="-2298"/>
            <a:ext cx="3010840" cy="1107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881E12-5BFE-22F7-F319-960B65226BB4}"/>
              </a:ext>
            </a:extLst>
          </p:cNvPr>
          <p:cNvSpPr txBox="1"/>
          <p:nvPr/>
        </p:nvSpPr>
        <p:spPr>
          <a:xfrm>
            <a:off x="168713" y="4624590"/>
            <a:ext cx="6233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</a:rPr>
              <a:t>http://iam.cucei.udg.mx/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B82F9F1-6AB5-C235-4846-4CCA9928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A6F54497-19EF-A879-BB26-51B2B5A274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181FE79F-69BA-3646-8362-87C9EEDC9C79}"/>
              </a:ext>
            </a:extLst>
          </p:cNvPr>
          <p:cNvSpPr txBox="1"/>
          <p:nvPr/>
        </p:nvSpPr>
        <p:spPr>
          <a:xfrm>
            <a:off x="240638" y="55358"/>
            <a:ext cx="98930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</a:t>
            </a: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anomalía precipitación AMG 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02F200-03F9-3325-EE45-B80D54425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70" y="755280"/>
            <a:ext cx="5408074" cy="5838676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6E94E6A-4616-A923-5D69-0672751A9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50662"/>
              </p:ext>
            </p:extLst>
          </p:nvPr>
        </p:nvGraphicFramePr>
        <p:xfrm>
          <a:off x="6096000" y="1027110"/>
          <a:ext cx="5855362" cy="4919920"/>
        </p:xfrm>
        <a:graphic>
          <a:graphicData uri="http://schemas.openxmlformats.org/drawingml/2006/table">
            <a:tbl>
              <a:tblPr>
                <a:tableStyleId>{A7E1B6F2-E942-446E-AE8E-0A45F1F24342}</a:tableStyleId>
              </a:tblPr>
              <a:tblGrid>
                <a:gridCol w="3083169">
                  <a:extLst>
                    <a:ext uri="{9D8B030D-6E8A-4147-A177-3AD203B41FA5}">
                      <a16:colId xmlns:a16="http://schemas.microsoft.com/office/drawing/2014/main" val="154214909"/>
                    </a:ext>
                  </a:extLst>
                </a:gridCol>
                <a:gridCol w="2772193">
                  <a:extLst>
                    <a:ext uri="{9D8B030D-6E8A-4147-A177-3AD203B41FA5}">
                      <a16:colId xmlns:a16="http://schemas.microsoft.com/office/drawing/2014/main" val="321865069"/>
                    </a:ext>
                  </a:extLst>
                </a:gridCol>
              </a:tblGrid>
              <a:tr h="56568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Ciudad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Anomalía de temperatura (°C)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84921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Guadalajara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830419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Autlán de Navarro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0.8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772795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Ocotlán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79449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Colotlán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1.4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46270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Lagos de Moreno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3182657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Zapotlán el Grande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0.7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777174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Puerto Vallarta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1.4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398492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Cihuatlán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020283"/>
                  </a:ext>
                </a:extLst>
              </a:tr>
              <a:tr h="3867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Tepatitlán de Morelos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9431581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Ameca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0.7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042102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Tapalpa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0.6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1553174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Tequila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1.2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487803"/>
                  </a:ext>
                </a:extLst>
              </a:tr>
              <a:tr h="3261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Mazamitla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0.6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081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77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79758D2F-AC59-B5D5-1BAA-0F014D4E9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4B5AE019-2975-F978-201B-7FE5A7E348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979BEA37-F74F-8A59-A0DA-6595D20B6373}"/>
              </a:ext>
            </a:extLst>
          </p:cNvPr>
          <p:cNvSpPr txBox="1"/>
          <p:nvPr/>
        </p:nvSpPr>
        <p:spPr>
          <a:xfrm>
            <a:off x="240638" y="55358"/>
            <a:ext cx="98930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</a:t>
            </a: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anomalía precipitación AMG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4A71D9-099A-83BB-0DDF-07506328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3" y="911212"/>
            <a:ext cx="5072350" cy="5838676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0732553-AF6B-E435-C84F-D72140042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04364"/>
              </p:ext>
            </p:extLst>
          </p:nvPr>
        </p:nvGraphicFramePr>
        <p:xfrm>
          <a:off x="5718039" y="1322448"/>
          <a:ext cx="5876084" cy="4931455"/>
        </p:xfrm>
        <a:graphic>
          <a:graphicData uri="http://schemas.openxmlformats.org/drawingml/2006/table">
            <a:tbl>
              <a:tblPr>
                <a:tableStyleId>{A7E1B6F2-E942-446E-AE8E-0A45F1F24342}</a:tableStyleId>
              </a:tblPr>
              <a:tblGrid>
                <a:gridCol w="2874976">
                  <a:extLst>
                    <a:ext uri="{9D8B030D-6E8A-4147-A177-3AD203B41FA5}">
                      <a16:colId xmlns:a16="http://schemas.microsoft.com/office/drawing/2014/main" val="4240203348"/>
                    </a:ext>
                  </a:extLst>
                </a:gridCol>
                <a:gridCol w="3001108">
                  <a:extLst>
                    <a:ext uri="{9D8B030D-6E8A-4147-A177-3AD203B41FA5}">
                      <a16:colId xmlns:a16="http://schemas.microsoft.com/office/drawing/2014/main" val="3559846309"/>
                    </a:ext>
                  </a:extLst>
                </a:gridCol>
              </a:tblGrid>
              <a:tr h="596615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Ciudad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Anomalía de precipitación (mm)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44511217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Guadalajara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10.2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1264564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Autlán de Navarro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6.0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1961580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Ocotlán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7.6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7420865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Colotlán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6.3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9217432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Lagos de Moreno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29.7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7294693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Zapotlán el Grande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14.6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864501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Puerto Vallarta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2.1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4719159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Cihuatlán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0.0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757965"/>
                  </a:ext>
                </a:extLst>
              </a:tr>
              <a:tr h="356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Tepatitlán de Morelos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13.0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3122152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Ameca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12.4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379391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Tapalpa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18.5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6463193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Tequila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3.7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9906394"/>
                  </a:ext>
                </a:extLst>
              </a:tr>
              <a:tr h="3296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2000" u="none" strike="noStrike">
                          <a:effectLst/>
                        </a:rPr>
                        <a:t>Mazamitla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2000" u="none" strike="noStrike" dirty="0">
                          <a:effectLst/>
                        </a:rPr>
                        <a:t>13.6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610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84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2DFA9164-7869-BD20-6B3C-B3998BED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59273ED7-904A-BFA0-F363-8E9C37675B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F59F20E3-ED50-E00E-0E7E-B122316508F5}"/>
              </a:ext>
            </a:extLst>
          </p:cNvPr>
          <p:cNvSpPr txBox="1"/>
          <p:nvPr/>
        </p:nvSpPr>
        <p:spPr>
          <a:xfrm>
            <a:off x="240638" y="60963"/>
            <a:ext cx="88542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Abril- anomalía de temperatura AMG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7F911F-B32A-7486-7BB6-437512786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55280"/>
            <a:ext cx="6687804" cy="5665185"/>
          </a:xfrm>
          <a:prstGeom prst="rect">
            <a:avLst/>
          </a:prstGeom>
        </p:spPr>
      </p:pic>
      <p:pic>
        <p:nvPicPr>
          <p:cNvPr id="5" name="2026-04-30 10-03-05">
            <a:hlinkClick r:id="" action="ppaction://media"/>
            <a:extLst>
              <a:ext uri="{FF2B5EF4-FFF2-40B4-BE49-F238E27FC236}">
                <a16:creationId xmlns:a16="http://schemas.microsoft.com/office/drawing/2014/main" id="{353F26B1-10E8-839D-67D1-61D47FC32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3958" y="2183088"/>
            <a:ext cx="4994787" cy="2809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06EC5F-58B2-09C4-8123-56E1DF64DE8B}"/>
              </a:ext>
            </a:extLst>
          </p:cNvPr>
          <p:cNvSpPr txBox="1"/>
          <p:nvPr/>
        </p:nvSpPr>
        <p:spPr>
          <a:xfrm>
            <a:off x="7418959" y="5182053"/>
            <a:ext cx="477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Simulación del sistema anticiclónico en el centro y occidente México abril 2026 fuente: https://earth.nullschool.net/es/</a:t>
            </a:r>
          </a:p>
        </p:txBody>
      </p:sp>
    </p:spTree>
    <p:extLst>
      <p:ext uri="{BB962C8B-B14F-4D97-AF65-F5344CB8AC3E}">
        <p14:creationId xmlns:p14="http://schemas.microsoft.com/office/powerpoint/2010/main" val="41648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6E5AEC71-425B-444F-3EBB-0AB27030A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7C91E8-37B5-84CB-3118-919512AE56D4}"/>
              </a:ext>
            </a:extLst>
          </p:cNvPr>
          <p:cNvSpPr/>
          <p:nvPr/>
        </p:nvSpPr>
        <p:spPr>
          <a:xfrm>
            <a:off x="7624814" y="1531172"/>
            <a:ext cx="4355690" cy="42573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10" name="Google Shape;110;g36d62b20f2c_0_22" descr="Logos IAM | Instituto de Astronomía y Meteorología">
            <a:extLst>
              <a:ext uri="{FF2B5EF4-FFF2-40B4-BE49-F238E27FC236}">
                <a16:creationId xmlns:a16="http://schemas.microsoft.com/office/drawing/2014/main" id="{65D85801-483E-42CE-62A8-CBF964A247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6d62b20f2c_0_22">
            <a:extLst>
              <a:ext uri="{FF2B5EF4-FFF2-40B4-BE49-F238E27FC236}">
                <a16:creationId xmlns:a16="http://schemas.microsoft.com/office/drawing/2014/main" id="{B76CE027-8EE6-5BDC-0C59-DD558696BE1F}"/>
              </a:ext>
            </a:extLst>
          </p:cNvPr>
          <p:cNvSpPr txBox="1"/>
          <p:nvPr/>
        </p:nvSpPr>
        <p:spPr>
          <a:xfrm>
            <a:off x="240638" y="60963"/>
            <a:ext cx="9839277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Climatología de la temperatura en abril </a:t>
            </a:r>
          </a:p>
          <a:p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Guadalajara en la estación del IAM.</a:t>
            </a:r>
            <a:endParaRPr lang="es-MX" sz="3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5942BE4-D7FC-B5C4-0153-6F2FD6378E69}"/>
              </a:ext>
            </a:extLst>
          </p:cNvPr>
          <p:cNvSpPr txBox="1"/>
          <p:nvPr/>
        </p:nvSpPr>
        <p:spPr>
          <a:xfrm>
            <a:off x="7794294" y="1853669"/>
            <a:ext cx="401673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La climatología de temperatura máxima en la estación del IAM para el mes de abril es de </a:t>
            </a:r>
            <a:r>
              <a:rPr lang="es-MX" sz="1600" dirty="0">
                <a:solidFill>
                  <a:srgbClr val="FF0000"/>
                </a:solidFill>
              </a:rPr>
              <a:t>34.3</a:t>
            </a:r>
            <a:r>
              <a:rPr lang="es-MX" sz="1600" dirty="0"/>
              <a:t> grados Celsius 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El récord de temperatura máxima para el mes de abril en la estación del IAM corresponde al año 2001 con </a:t>
            </a:r>
            <a:r>
              <a:rPr lang="es-MX" sz="1600" dirty="0">
                <a:solidFill>
                  <a:srgbClr val="FF0000"/>
                </a:solidFill>
              </a:rPr>
              <a:t>37.5 </a:t>
            </a:r>
            <a:r>
              <a:rPr lang="es-MX" sz="1600" dirty="0">
                <a:solidFill>
                  <a:schemeClr val="tx1"/>
                </a:solidFill>
              </a:rPr>
              <a:t>grados Celsius. </a:t>
            </a:r>
          </a:p>
          <a:p>
            <a:pPr algn="just"/>
            <a:endParaRPr lang="es-MX" sz="1600" dirty="0">
              <a:solidFill>
                <a:schemeClr val="tx1"/>
              </a:solidFill>
            </a:endParaRPr>
          </a:p>
          <a:p>
            <a:pPr algn="just"/>
            <a:r>
              <a:rPr lang="es-MX" sz="1600" dirty="0">
                <a:solidFill>
                  <a:schemeClr val="tx1"/>
                </a:solidFill>
              </a:rPr>
              <a:t>Para el año 2026 los días 29 y 30 la estación alcanzó los </a:t>
            </a:r>
            <a:r>
              <a:rPr lang="es-MX" sz="1600" dirty="0">
                <a:solidFill>
                  <a:srgbClr val="FF0000"/>
                </a:solidFill>
              </a:rPr>
              <a:t>37.3 </a:t>
            </a:r>
            <a:r>
              <a:rPr lang="es-MX" sz="1600" dirty="0">
                <a:solidFill>
                  <a:schemeClr val="tx1"/>
                </a:solidFill>
              </a:rPr>
              <a:t>grados Celsius.</a:t>
            </a:r>
          </a:p>
          <a:p>
            <a:pPr algn="just"/>
            <a:endParaRPr lang="es-MX" sz="1600" dirty="0">
              <a:solidFill>
                <a:schemeClr val="tx1"/>
              </a:solidFill>
            </a:endParaRPr>
          </a:p>
          <a:p>
            <a:pPr algn="just"/>
            <a:r>
              <a:rPr lang="es-MX" sz="1600" dirty="0">
                <a:solidFill>
                  <a:schemeClr val="tx1"/>
                </a:solidFill>
              </a:rPr>
              <a:t>Abril del 2026 se posiciona como uno de los más cálidos en los últimos 35 años en Guadalajara.</a:t>
            </a:r>
            <a:endParaRPr lang="es-MX" sz="1600" dirty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3B8EFE6-A042-2ED5-4F53-B0DDAD1EB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3669"/>
            <a:ext cx="7624814" cy="31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328E79-7FE9-7D8C-C6E8-DDD0C2F7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132" name="Google Shape;132;p4"/>
          <p:cNvSpPr/>
          <p:nvPr/>
        </p:nvSpPr>
        <p:spPr>
          <a:xfrm>
            <a:off x="0" y="-610"/>
            <a:ext cx="12192000" cy="6858000"/>
          </a:xfrm>
          <a:prstGeom prst="rect">
            <a:avLst/>
          </a:prstGeom>
          <a:solidFill>
            <a:schemeClr val="lt1">
              <a:alpha val="56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8" y="266420"/>
            <a:ext cx="4049048" cy="9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599615" y="2100724"/>
            <a:ext cx="103494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 Climática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 2026</a:t>
            </a:r>
            <a:endParaRPr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F4D76091-CD65-E847-7E57-F3BB53AB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B3A9CEB-C797-0FA1-C250-653ADB987B0E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25853D3E-59AE-F7C8-E452-B3C63B8C366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2DF02F7-DC2E-9E51-3BB9-880D5A85188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F6E7118-24BF-B7D9-831F-C70AF07F6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0270" y="9797"/>
            <a:ext cx="3107498" cy="7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What is the El Niño–Southern Oscillation (ENSO) in a nutshell? | NOAA  Climate.gov">
            <a:extLst>
              <a:ext uri="{FF2B5EF4-FFF2-40B4-BE49-F238E27FC236}">
                <a16:creationId xmlns:a16="http://schemas.microsoft.com/office/drawing/2014/main" id="{BF167536-F371-5DDD-EC83-E2D27EBED7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681" b="6637"/>
          <a:stretch>
            <a:fillRect/>
          </a:stretch>
        </p:blipFill>
        <p:spPr>
          <a:xfrm>
            <a:off x="7802087" y="1684672"/>
            <a:ext cx="4352655" cy="2185117"/>
          </a:xfrm>
          <a:prstGeom prst="rect">
            <a:avLst/>
          </a:prstGeom>
        </p:spPr>
      </p:pic>
      <p:pic>
        <p:nvPicPr>
          <p:cNvPr id="5" name="Imagen 4" descr="What is the El Niño–Southern Oscillation (ENSO) in a nutshell? | NOAA  Climate.gov">
            <a:extLst>
              <a:ext uri="{FF2B5EF4-FFF2-40B4-BE49-F238E27FC236}">
                <a16:creationId xmlns:a16="http://schemas.microsoft.com/office/drawing/2014/main" id="{F17AF61B-D7A3-877A-A9EB-66DB98B657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3318"/>
          <a:stretch>
            <a:fillRect/>
          </a:stretch>
        </p:blipFill>
        <p:spPr>
          <a:xfrm>
            <a:off x="7802087" y="4053912"/>
            <a:ext cx="4352655" cy="2185117"/>
          </a:xfrm>
          <a:prstGeom prst="rect">
            <a:avLst/>
          </a:prstGeom>
        </p:spPr>
      </p:pic>
      <p:pic>
        <p:nvPicPr>
          <p:cNvPr id="1026" name="Picture 2" descr="Ocean current - Wikipedia">
            <a:extLst>
              <a:ext uri="{FF2B5EF4-FFF2-40B4-BE49-F238E27FC236}">
                <a16:creationId xmlns:a16="http://schemas.microsoft.com/office/drawing/2014/main" id="{C63CAD64-2A13-E991-3447-40EB7EAC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8" y="1830209"/>
            <a:ext cx="7814405" cy="40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What is the El Niño–Southern Oscillation (ENSO) in a nutshell? | NOAA  Climate.gov">
            <a:extLst>
              <a:ext uri="{FF2B5EF4-FFF2-40B4-BE49-F238E27FC236}">
                <a16:creationId xmlns:a16="http://schemas.microsoft.com/office/drawing/2014/main" id="{A3290F2E-C404-4E09-B7EE-C96D55ED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02" t="93530" r="26115" b="-211"/>
          <a:stretch>
            <a:fillRect/>
          </a:stretch>
        </p:blipFill>
        <p:spPr>
          <a:xfrm>
            <a:off x="8763420" y="6423152"/>
            <a:ext cx="2429988" cy="34248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D36522B-5AB0-C41B-42EE-D6674D9AEEBC}"/>
              </a:ext>
            </a:extLst>
          </p:cNvPr>
          <p:cNvSpPr/>
          <p:nvPr/>
        </p:nvSpPr>
        <p:spPr>
          <a:xfrm>
            <a:off x="8977745" y="2605383"/>
            <a:ext cx="1669856" cy="3436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07A270-2606-CB06-40F1-670D53F73C77}"/>
              </a:ext>
            </a:extLst>
          </p:cNvPr>
          <p:cNvSpPr/>
          <p:nvPr/>
        </p:nvSpPr>
        <p:spPr>
          <a:xfrm>
            <a:off x="8977745" y="4974623"/>
            <a:ext cx="1669856" cy="3436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68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r 2026">
            <a:extLst>
              <a:ext uri="{FF2B5EF4-FFF2-40B4-BE49-F238E27FC236}">
                <a16:creationId xmlns:a16="http://schemas.microsoft.com/office/drawing/2014/main" id="{117B3366-CD1F-7707-F892-9442EBB6E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9" r="8029" b="7552"/>
          <a:stretch>
            <a:fillRect/>
          </a:stretch>
        </p:blipFill>
        <p:spPr bwMode="auto">
          <a:xfrm>
            <a:off x="242407" y="1209148"/>
            <a:ext cx="7580713" cy="55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FE52C59-EA72-13B8-EC2D-5F3208D4E578}"/>
              </a:ext>
            </a:extLst>
          </p:cNvPr>
          <p:cNvSpPr/>
          <p:nvPr/>
        </p:nvSpPr>
        <p:spPr>
          <a:xfrm>
            <a:off x="845375" y="1209148"/>
            <a:ext cx="6683022" cy="2550483"/>
          </a:xfrm>
          <a:prstGeom prst="rect">
            <a:avLst/>
          </a:prstGeom>
          <a:solidFill>
            <a:srgbClr val="FF0000">
              <a:alpha val="12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3D85849-7AAA-7DFC-732C-111AC472E920}"/>
              </a:ext>
            </a:extLst>
          </p:cNvPr>
          <p:cNvCxnSpPr/>
          <p:nvPr/>
        </p:nvCxnSpPr>
        <p:spPr>
          <a:xfrm>
            <a:off x="830135" y="3759632"/>
            <a:ext cx="676204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3B9ACB4-E731-1819-D470-7CC1AD1BB101}"/>
              </a:ext>
            </a:extLst>
          </p:cNvPr>
          <p:cNvSpPr txBox="1"/>
          <p:nvPr/>
        </p:nvSpPr>
        <p:spPr>
          <a:xfrm>
            <a:off x="857711" y="2018413"/>
            <a:ext cx="418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0000"/>
                </a:solidFill>
              </a:rPr>
              <a:t>El Niño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D7D6F24-06E3-7FC5-F36E-04AFE7A145D5}"/>
              </a:ext>
            </a:extLst>
          </p:cNvPr>
          <p:cNvCxnSpPr>
            <a:cxnSpLocks/>
          </p:cNvCxnSpPr>
          <p:nvPr/>
        </p:nvCxnSpPr>
        <p:spPr>
          <a:xfrm>
            <a:off x="845375" y="2935849"/>
            <a:ext cx="54671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1520F7B7-2FC4-B056-6620-2A3E17B9EEF0}"/>
              </a:ext>
            </a:extLst>
          </p:cNvPr>
          <p:cNvSpPr txBox="1">
            <a:spLocks/>
          </p:cNvSpPr>
          <p:nvPr/>
        </p:nvSpPr>
        <p:spPr>
          <a:xfrm>
            <a:off x="1400305" y="2341580"/>
            <a:ext cx="736113" cy="776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600"/>
              </a:spcAft>
            </a:pPr>
            <a:r>
              <a:rPr lang="es-ES_tradnl" sz="1800" b="1" noProof="0" dirty="0"/>
              <a:t>2015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9FC83FD-BB2B-941D-AF4F-FD6481D1EDF9}"/>
              </a:ext>
            </a:extLst>
          </p:cNvPr>
          <p:cNvSpPr/>
          <p:nvPr/>
        </p:nvSpPr>
        <p:spPr>
          <a:xfrm>
            <a:off x="4841744" y="1209148"/>
            <a:ext cx="1595408" cy="50513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023E6D0-1FA2-F21F-705D-A9003E98D75E}"/>
              </a:ext>
            </a:extLst>
          </p:cNvPr>
          <p:cNvSpPr txBox="1"/>
          <p:nvPr/>
        </p:nvSpPr>
        <p:spPr>
          <a:xfrm>
            <a:off x="6534087" y="2468350"/>
            <a:ext cx="211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90 %</a:t>
            </a:r>
          </a:p>
        </p:txBody>
      </p:sp>
      <p:sp>
        <p:nvSpPr>
          <p:cNvPr id="3" name="Google Shape;159;p6">
            <a:extLst>
              <a:ext uri="{FF2B5EF4-FFF2-40B4-BE49-F238E27FC236}">
                <a16:creationId xmlns:a16="http://schemas.microsoft.com/office/drawing/2014/main" id="{1D905F4F-67BC-EB1E-4A65-D80FD17236E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1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37AA6AC-7C71-F48E-8C17-F2AEC970B6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0270" y="9797"/>
            <a:ext cx="3107498" cy="7171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0F471146-EA44-DE23-2FF8-2D8399D70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9905"/>
              </p:ext>
            </p:extLst>
          </p:nvPr>
        </p:nvGraphicFramePr>
        <p:xfrm>
          <a:off x="8147109" y="2726764"/>
          <a:ext cx="3747738" cy="21756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73869">
                  <a:extLst>
                    <a:ext uri="{9D8B030D-6E8A-4147-A177-3AD203B41FA5}">
                      <a16:colId xmlns:a16="http://schemas.microsoft.com/office/drawing/2014/main" val="3203628101"/>
                    </a:ext>
                  </a:extLst>
                </a:gridCol>
                <a:gridCol w="1873869">
                  <a:extLst>
                    <a:ext uri="{9D8B030D-6E8A-4147-A177-3AD203B41FA5}">
                      <a16:colId xmlns:a16="http://schemas.microsoft.com/office/drawing/2014/main" val="3375012161"/>
                    </a:ext>
                  </a:extLst>
                </a:gridCol>
              </a:tblGrid>
              <a:tr h="414367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Anomalía de la TSM (ºC)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Clasificación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945021"/>
                  </a:ext>
                </a:extLst>
              </a:tr>
              <a:tr h="414367">
                <a:tc>
                  <a:txBody>
                    <a:bodyPr/>
                    <a:lstStyle/>
                    <a:p>
                      <a:pPr algn="ctr"/>
                      <a:r>
                        <a:rPr lang="es-MX" i="1" dirty="0"/>
                        <a:t>0.5 –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débil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489468"/>
                  </a:ext>
                </a:extLst>
              </a:tr>
              <a:tr h="414367">
                <a:tc>
                  <a:txBody>
                    <a:bodyPr/>
                    <a:lstStyle/>
                    <a:p>
                      <a:pPr algn="ctr"/>
                      <a:r>
                        <a:rPr lang="es-MX" i="1" dirty="0"/>
                        <a:t>1.0 –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moderado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033069"/>
                  </a:ext>
                </a:extLst>
              </a:tr>
              <a:tr h="414367">
                <a:tc>
                  <a:txBody>
                    <a:bodyPr/>
                    <a:lstStyle/>
                    <a:p>
                      <a:pPr algn="ctr"/>
                      <a:r>
                        <a:rPr lang="es-MX" i="1" dirty="0"/>
                        <a:t>1.5 –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fuerte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220341"/>
                  </a:ext>
                </a:extLst>
              </a:tr>
              <a:tr h="414367">
                <a:tc>
                  <a:txBody>
                    <a:bodyPr/>
                    <a:lstStyle/>
                    <a:p>
                      <a:pPr algn="ctr"/>
                      <a:r>
                        <a:rPr lang="es-MX" i="1" dirty="0"/>
                        <a:t>&gt;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muy fuerte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612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3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/>
        </p:nvSpPr>
        <p:spPr>
          <a:xfrm>
            <a:off x="329553" y="215614"/>
            <a:ext cx="106983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Precipitación Mayo</a:t>
            </a:r>
            <a:endParaRPr dirty="0"/>
          </a:p>
        </p:txBody>
      </p:sp>
      <p:pic>
        <p:nvPicPr>
          <p:cNvPr id="163" name="Google Shape;163;p6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A627F5-0098-6953-FEC3-D47A8F6A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71" y="840361"/>
            <a:ext cx="7422894" cy="59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5E98A6E-C38D-839A-DDB3-F290D040DD22}"/>
              </a:ext>
            </a:extLst>
          </p:cNvPr>
          <p:cNvSpPr/>
          <p:nvPr/>
        </p:nvSpPr>
        <p:spPr>
          <a:xfrm>
            <a:off x="3860800" y="867921"/>
            <a:ext cx="3127829" cy="28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424</Words>
  <Application>Microsoft Macintosh PowerPoint</Application>
  <PresentationFormat>Panorámica</PresentationFormat>
  <Paragraphs>113</Paragraphs>
  <Slides>12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Mauricio Lopez Reyes</dc:creator>
  <cp:lastModifiedBy>Julio Zamora</cp:lastModifiedBy>
  <cp:revision>57</cp:revision>
  <dcterms:created xsi:type="dcterms:W3CDTF">2023-11-29T23:20:09Z</dcterms:created>
  <dcterms:modified xsi:type="dcterms:W3CDTF">2026-05-04T14:57:55Z</dcterms:modified>
</cp:coreProperties>
</file>